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3" r:id="rId6"/>
    <p:sldId id="258" r:id="rId7"/>
    <p:sldId id="264" r:id="rId8"/>
    <p:sldId id="257" r:id="rId9"/>
    <p:sldId id="260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22CAE-A05A-4C6F-8936-B9225927C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AA927F-4820-41DC-B9C6-108AE7A16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D63764-E2F9-4EE0-977C-D3AD45EB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95EE74-C247-4008-9648-D0A181567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ABC39C-B241-46FD-B283-E3A006AF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65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FBF57-FC5B-4DB7-BD0A-AF965EE9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EDD08D-5B8A-4DA9-9D0E-6AB0E532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B60725-34F9-4632-AE9F-383CD461C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326004-6801-4D6C-B119-7F08CA53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9C1254-C3E8-488E-9C75-9FB6183C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9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73F6D8-BA26-44E6-BC6A-58E871B9B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EFF5F7-1EEB-436F-BD32-BD9F6B3D2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CB1246-EA06-4E53-B119-3A3951B8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E89CE8-F8B4-43BB-8D8B-F7BB281A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A91BB0-0305-43C6-810F-E180D1E7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23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C5D3F-EB24-4601-932F-2195F26F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4FD504-275C-472A-AC4A-00439C71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A6953D-8BF7-46CF-8A93-1BCF4783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12482D-B890-47FB-9457-D82F6A97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2E490E-D128-4800-8679-DCBD1657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9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99DE8-5721-4029-95DD-A21BDC19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7FBBBB-30BD-40EC-A60A-770E8DD9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138C60-D742-4C79-8CD6-9B918090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2DEB17-AB10-4DDA-80D5-02D1A88E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173CCC-97EA-4AA4-91AB-A75697D1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4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83128-D4C1-46BD-B441-58808ADF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EB193-5846-4DEB-9E89-DEE76E4B4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4A0C6B-16CB-4806-8CB1-C5A59B7D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2C18C-2540-473B-9C31-FD4205B9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1C05F2-6647-4116-B956-075AE0E7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323FB2-E199-4CBB-BDD6-B82788EE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05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DC03D-B671-4DE1-B640-CCEB4A9C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8EC36-B6D9-499E-9F3C-52289D369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A2D004-225E-4B7A-80AB-86FFD479F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3EF599-19C0-47C1-8576-1559F79F1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3A27330-C9A6-4997-812D-2982B5C86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B77D31-589B-411E-8023-EB36CAC5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1A6933-9C61-48DF-8BFF-1318EAEB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505A58-B4C3-4AC0-A232-F5BA8BDE8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99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647F2-5F4C-409B-A515-48BA10EF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F5D7B3-FB77-4841-9D84-9B02D88D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D483E6-3357-4C83-8CFF-96F7C511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949E31-6121-4AF6-AA3B-34FC699B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3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9537943-DE15-4B4B-91A3-23305EC3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0255AA-9846-479B-B110-35720BE8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63069B-2B6B-439E-9558-74DDB44C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00B83-A87C-42C9-B221-80F28DEE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16F4FA-5427-4257-8A73-0E5D72B82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CBFF30-ED44-4159-8A4A-E28411D92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15FE74-68A3-4993-A99B-E94087ED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CC0437-8EF8-4050-ADE6-26A45677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9126AA-2402-4022-B339-BEC506D3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53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6C6556-210F-489E-84FA-9EBB4C0F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E10B1F-71C9-4D58-BB76-6D24CEE0C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FFB11A-0314-4923-B470-AF6C6A4C5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9D9E60-CDB4-4B91-B215-60712524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EFA9C6-9918-403C-A75A-6F159680A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5A7E44-DC48-4BD0-8B87-160E5B3C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24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0A53BC-8509-4744-B0EE-A6A139A7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4D8D75-3CDB-49C9-9B48-EAB3F6D88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8B925E-56CC-4349-8AC3-775D30713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883F-2EF9-410F-BC25-314FDD5FB163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ED08C6-4001-4B84-859A-5908C5217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E2AF82-696C-402E-A93C-35C572AFB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307F-C990-4C95-9531-9A3B526B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06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82D1C0-27B0-491D-8D1C-4D3D24231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2439" b="-1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3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495103-C55F-4D45-8207-E8D84FB6B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184493"/>
            <a:ext cx="10906298" cy="2551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b="0" i="0" dirty="0">
                <a:solidFill>
                  <a:srgbClr val="FFFFFF"/>
                </a:solidFill>
                <a:effectLst/>
                <a:latin typeface="+mn-lt"/>
              </a:rPr>
              <a:t>Cada um lê com os olhos que tem. E interpreta a partir de onde os pés pisam.</a:t>
            </a:r>
            <a:endParaRPr lang="pt-BR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0575D0-2786-4BFC-82A8-AC7DA8725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4" y="6447173"/>
            <a:ext cx="10058400" cy="410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l"/>
            <a:r>
              <a:rPr lang="pt-BR" dirty="0">
                <a:solidFill>
                  <a:srgbClr val="FFFFFF"/>
                </a:solidFill>
              </a:rPr>
              <a:t>Foto: Sebastião Salgado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25AFF3B-AF87-454A-9532-E00C9468B52B}"/>
              </a:ext>
            </a:extLst>
          </p:cNvPr>
          <p:cNvSpPr txBox="1">
            <a:spLocks/>
          </p:cNvSpPr>
          <p:nvPr/>
        </p:nvSpPr>
        <p:spPr>
          <a:xfrm>
            <a:off x="7643691" y="2502474"/>
            <a:ext cx="4153315" cy="977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600" dirty="0">
                <a:solidFill>
                  <a:srgbClr val="FFFFFF"/>
                </a:solidFill>
                <a:latin typeface="+mn-lt"/>
              </a:rPr>
              <a:t>Leonardo Boff</a:t>
            </a:r>
          </a:p>
        </p:txBody>
      </p:sp>
    </p:spTree>
    <p:extLst>
      <p:ext uri="{BB962C8B-B14F-4D97-AF65-F5344CB8AC3E}">
        <p14:creationId xmlns:p14="http://schemas.microsoft.com/office/powerpoint/2010/main" val="409397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13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Ver a imagem de origem">
            <a:extLst>
              <a:ext uri="{FF2B5EF4-FFF2-40B4-BE49-F238E27FC236}">
                <a16:creationId xmlns:a16="http://schemas.microsoft.com/office/drawing/2014/main" id="{DABD6AF9-72BA-416F-88D2-E476119E4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r="22140" b="5973"/>
          <a:stretch/>
        </p:blipFill>
        <p:spPr bwMode="auto">
          <a:xfrm>
            <a:off x="3522468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13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0" name="Rectangle 13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2D2282-5EB3-4E6C-8A8A-698C5F82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85" y="1012868"/>
            <a:ext cx="3856056" cy="1133510"/>
          </a:xfrm>
        </p:spPr>
        <p:txBody>
          <a:bodyPr anchor="t">
            <a:noAutofit/>
          </a:bodyPr>
          <a:lstStyle/>
          <a:p>
            <a:r>
              <a:rPr lang="pt-BR" sz="2400" dirty="0"/>
              <a:t>ACREDITAR. </a:t>
            </a:r>
          </a:p>
          <a:p>
            <a:r>
              <a:rPr lang="pt-BR" sz="2400" dirty="0"/>
              <a:t>LUTAR.</a:t>
            </a:r>
          </a:p>
          <a:p>
            <a:r>
              <a:rPr lang="pt-BR" sz="2400" dirty="0"/>
              <a:t>TER FÉ.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58C9E45-08FF-4104-B1AB-4B05EED5B197}"/>
              </a:ext>
            </a:extLst>
          </p:cNvPr>
          <p:cNvSpPr txBox="1">
            <a:spLocks/>
          </p:cNvSpPr>
          <p:nvPr/>
        </p:nvSpPr>
        <p:spPr>
          <a:xfrm>
            <a:off x="237012" y="3290560"/>
            <a:ext cx="439677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Alguém aí, disse que seria fácil?</a:t>
            </a:r>
          </a:p>
        </p:txBody>
      </p:sp>
    </p:spTree>
    <p:extLst>
      <p:ext uri="{BB962C8B-B14F-4D97-AF65-F5344CB8AC3E}">
        <p14:creationId xmlns:p14="http://schemas.microsoft.com/office/powerpoint/2010/main" val="2632675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E2F7C5-C53B-490F-AB50-7B383BB25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r="1156"/>
          <a:stretch/>
        </p:blipFill>
        <p:spPr bwMode="auto">
          <a:xfrm>
            <a:off x="21" y="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CE5790-E6AC-4D23-A952-26871A0B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+mn-lt"/>
              </a:rPr>
              <a:t>Percursos dos sujeitos da EJA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18AA5-D5D0-46F7-A587-DEE4F99D3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" y="4394199"/>
            <a:ext cx="12191979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dirty="0">
              <a:solidFill>
                <a:srgbClr val="FFFFFF"/>
              </a:solidFill>
            </a:endParaRPr>
          </a:p>
          <a:p>
            <a:pPr algn="just"/>
            <a:r>
              <a:rPr lang="pt-BR" dirty="0">
                <a:solidFill>
                  <a:srgbClr val="FFFFFF"/>
                </a:solidFill>
              </a:rPr>
              <a:t>EJA é a chegada de pessoas carregando experiências sociais, econômicas, salariais, espaciais de segregação.</a:t>
            </a:r>
          </a:p>
          <a:p>
            <a:pPr algn="just"/>
            <a:r>
              <a:rPr lang="pt-BR" dirty="0">
                <a:solidFill>
                  <a:srgbClr val="FFFFFF"/>
                </a:solidFill>
              </a:rPr>
              <a:t>Interpretar e construir significados desses percursos em sala de aula.</a:t>
            </a:r>
          </a:p>
        </p:txBody>
      </p:sp>
    </p:spTree>
    <p:extLst>
      <p:ext uri="{BB962C8B-B14F-4D97-AF65-F5344CB8AC3E}">
        <p14:creationId xmlns:p14="http://schemas.microsoft.com/office/powerpoint/2010/main" val="316846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er a imagem de origem">
            <a:extLst>
              <a:ext uri="{FF2B5EF4-FFF2-40B4-BE49-F238E27FC236}">
                <a16:creationId xmlns:a16="http://schemas.microsoft.com/office/drawing/2014/main" id="{903788DD-FB59-4F4F-8043-25B3CB504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" b="8710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ED713A-CC4D-4DAD-8C42-463F1F36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1" y="2064471"/>
            <a:ext cx="8956431" cy="29854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CARTOGRAFIA DOS ESPAÇOS PERCORRIDOS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PROCESSOS JÁ VIVIDOS DE SOBREVIVÊNCIA: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MORADIA DE FAVOR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ETINERÂNCIA DE TRABALHO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ESCOLA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DESEMPREGO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FOME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ESSA HISTÓRIA É CONHECIMENTO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8631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968371B3-6C5D-42C1-8089-CB13CDC1F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b="13360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55AD4C-CD02-485C-AE23-62901575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3000" dirty="0">
                <a:latin typeface="+mn-lt"/>
              </a:rPr>
              <a:t>PEDAGOGIAS DOS OPRIMIDOS: como os estudantes pensam-se, sabem-se, inquietam-se para saber mais de si, de seu lugar no mundo, nas relações sociais.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1BDEE8-42A5-4491-A762-32FD9C44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4872922"/>
            <a:ext cx="4023360" cy="6233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t-BR" sz="2000"/>
              <a:t> </a:t>
            </a:r>
            <a:r>
              <a:rPr lang="pt-BR"/>
              <a:t>Nós o ponto de partida.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3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Ver a imagem de origem">
            <a:extLst>
              <a:ext uri="{FF2B5EF4-FFF2-40B4-BE49-F238E27FC236}">
                <a16:creationId xmlns:a16="http://schemas.microsoft.com/office/drawing/2014/main" id="{328179B8-8D35-4C2D-962D-FA8784A0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2" r="13730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r a imagem de origem">
            <a:extLst>
              <a:ext uri="{FF2B5EF4-FFF2-40B4-BE49-F238E27FC236}">
                <a16:creationId xmlns:a16="http://schemas.microsoft.com/office/drawing/2014/main" id="{E3465D6B-80BE-4718-976F-F398FFAC4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0" r="4" b="15106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r a imagem de origem">
            <a:extLst>
              <a:ext uri="{FF2B5EF4-FFF2-40B4-BE49-F238E27FC236}">
                <a16:creationId xmlns:a16="http://schemas.microsoft.com/office/drawing/2014/main" id="{0BBA1AC3-E05A-42E5-B85C-225B6E9B5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3" r="20045" b="-1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Ver a imagem de origem">
            <a:extLst>
              <a:ext uri="{FF2B5EF4-FFF2-40B4-BE49-F238E27FC236}">
                <a16:creationId xmlns:a16="http://schemas.microsoft.com/office/drawing/2014/main" id="{5F917BD5-3BA3-4C77-9DFA-B89B2D0D2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30500" b="-1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Ver a imagem de origem">
            <a:extLst>
              <a:ext uri="{FF2B5EF4-FFF2-40B4-BE49-F238E27FC236}">
                <a16:creationId xmlns:a16="http://schemas.microsoft.com/office/drawing/2014/main" id="{7AD9ECD1-1DB8-46E1-AA09-D42A39071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r="32308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756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E710DE-EC38-464C-9096-ECD5A4C1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851" y="3764902"/>
            <a:ext cx="14144676" cy="1257258"/>
          </a:xfrm>
        </p:spPr>
        <p:txBody>
          <a:bodyPr>
            <a:normAutofit/>
          </a:bodyPr>
          <a:lstStyle/>
          <a:p>
            <a:endParaRPr lang="pt-BR" sz="3200" dirty="0">
              <a:solidFill>
                <a:srgbClr val="FFFFFF"/>
              </a:solidFill>
            </a:endParaRPr>
          </a:p>
        </p:txBody>
      </p:sp>
      <p:sp>
        <p:nvSpPr>
          <p:cNvPr id="2062" name="Content Placeholder 2061">
            <a:extLst>
              <a:ext uri="{FF2B5EF4-FFF2-40B4-BE49-F238E27FC236}">
                <a16:creationId xmlns:a16="http://schemas.microsoft.com/office/drawing/2014/main" id="{8E234B65-AF4B-4687-B763-A4202180E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056" name="Picture 8" descr="Ver a imagem de origem">
            <a:extLst>
              <a:ext uri="{FF2B5EF4-FFF2-40B4-BE49-F238E27FC236}">
                <a16:creationId xmlns:a16="http://schemas.microsoft.com/office/drawing/2014/main" id="{E274CD83-9F57-462E-8B66-76DCC7CC3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9" r="13415" b="4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filas para receber seguro desemprego">
            <a:extLst>
              <a:ext uri="{FF2B5EF4-FFF2-40B4-BE49-F238E27FC236}">
                <a16:creationId xmlns:a16="http://schemas.microsoft.com/office/drawing/2014/main" id="{14D415D3-5BBE-4EE9-93A1-89AC20824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74709"/>
            <a:ext cx="60960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04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D8B498-CA90-47A1-BC6C-E3B00787B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6" y="0"/>
            <a:ext cx="4960918" cy="1027453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000" dirty="0">
                <a:latin typeface="+mn-lt"/>
              </a:rPr>
              <a:t>EXPERIÊNCIAS</a:t>
            </a:r>
          </a:p>
        </p:txBody>
      </p:sp>
      <p:pic>
        <p:nvPicPr>
          <p:cNvPr id="3076" name="Picture 4" descr="Resultado de imagem para PEDREIROS">
            <a:extLst>
              <a:ext uri="{FF2B5EF4-FFF2-40B4-BE49-F238E27FC236}">
                <a16:creationId xmlns:a16="http://schemas.microsoft.com/office/drawing/2014/main" id="{CA11796D-FD25-4786-A05F-CD97F95B6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r="23276"/>
          <a:stretch/>
        </p:blipFill>
        <p:spPr bwMode="auto">
          <a:xfrm>
            <a:off x="-2" y="10"/>
            <a:ext cx="3036232" cy="335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MANICURES">
            <a:extLst>
              <a:ext uri="{FF2B5EF4-FFF2-40B4-BE49-F238E27FC236}">
                <a16:creationId xmlns:a16="http://schemas.microsoft.com/office/drawing/2014/main" id="{7EB4A70F-FDEA-4CB0-8AD8-89DC4C001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7" r="20893" b="-2"/>
          <a:stretch/>
        </p:blipFill>
        <p:spPr bwMode="auto">
          <a:xfrm>
            <a:off x="3768089" y="0"/>
            <a:ext cx="2971377" cy="5049079"/>
          </a:xfrm>
          <a:custGeom>
            <a:avLst/>
            <a:gdLst/>
            <a:ahLst/>
            <a:cxnLst/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m para VENDEDORES AMBULANTES">
            <a:extLst>
              <a:ext uri="{FF2B5EF4-FFF2-40B4-BE49-F238E27FC236}">
                <a16:creationId xmlns:a16="http://schemas.microsoft.com/office/drawing/2014/main" id="{433BC4E3-E460-495C-B589-5E4EAD70A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4334" b="2"/>
          <a:stretch/>
        </p:blipFill>
        <p:spPr bwMode="auto">
          <a:xfrm>
            <a:off x="20" y="3429000"/>
            <a:ext cx="39988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DOMÉSTICAS">
            <a:extLst>
              <a:ext uri="{FF2B5EF4-FFF2-40B4-BE49-F238E27FC236}">
                <a16:creationId xmlns:a16="http://schemas.microsoft.com/office/drawing/2014/main" id="{444AABDB-A715-4C43-BCEE-AC8AEE79A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6953" b="1"/>
          <a:stretch/>
        </p:blipFill>
        <p:spPr bwMode="auto">
          <a:xfrm>
            <a:off x="4076621" y="5140518"/>
            <a:ext cx="2027001" cy="1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889AF8-1880-4C8D-81C1-02303D27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242" y="662061"/>
            <a:ext cx="5374758" cy="5049079"/>
          </a:xfrm>
        </p:spPr>
        <p:txBody>
          <a:bodyPr>
            <a:noAutofit/>
          </a:bodyPr>
          <a:lstStyle/>
          <a:p>
            <a:r>
              <a:rPr lang="pt-BR" sz="2000" dirty="0"/>
              <a:t>CARTEIRA ASSINADA????</a:t>
            </a:r>
          </a:p>
          <a:p>
            <a:r>
              <a:rPr lang="pt-BR" sz="2000" dirty="0"/>
              <a:t>TEM O TRABALHO</a:t>
            </a:r>
          </a:p>
          <a:p>
            <a:r>
              <a:rPr lang="pt-BR" sz="2000" dirty="0"/>
              <a:t>NÃO TEM O TRABALHO</a:t>
            </a:r>
          </a:p>
          <a:p>
            <a:r>
              <a:rPr lang="pt-BR" sz="2000" dirty="0"/>
              <a:t>O SEM TRABALHO</a:t>
            </a:r>
          </a:p>
          <a:p>
            <a:r>
              <a:rPr lang="pt-BR" sz="2000" dirty="0"/>
              <a:t>GANHAR A VIDA</a:t>
            </a:r>
          </a:p>
          <a:p>
            <a:r>
              <a:rPr lang="pt-BR" sz="2000" dirty="0"/>
              <a:t>FAZER UM BICO</a:t>
            </a:r>
          </a:p>
          <a:p>
            <a:r>
              <a:rPr lang="pt-BR" sz="2000" dirty="0"/>
              <a:t>SOBREVIVER</a:t>
            </a:r>
          </a:p>
          <a:p>
            <a:r>
              <a:rPr lang="pt-BR" sz="2000" dirty="0"/>
              <a:t>NOSSOS ESTUDANTES  SÃO TRABALHADORES.</a:t>
            </a:r>
          </a:p>
          <a:p>
            <a:r>
              <a:rPr lang="pt-BR" sz="2000" dirty="0"/>
              <a:t>“A VIDA PRECISA ESTAR MUITO BEM ARRUMADA PARA EU  ENCONTRAR UM ESPACO PARA A ESCOLA”</a:t>
            </a:r>
          </a:p>
          <a:p>
            <a:r>
              <a:rPr lang="pt-BR" sz="2000" dirty="0"/>
              <a:t>  REFERENCIAR OS TRABALHOS DE QUE SOBREVIVEM À NOSSA PRÁTICA PEDAGÓGICA</a:t>
            </a:r>
          </a:p>
          <a:p>
            <a:r>
              <a:rPr lang="pt-BR" sz="2000" dirty="0"/>
              <a:t>PARAR DE ESTUDAR NÃO SIGNIFICA PARAR DE SE FORMAR, PENSAR, LER O MUNDO, ENTENDER-SE NAS RELACOES SOCIAIS.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3971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2" name="Rectangle 7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er a imagem de origem">
            <a:extLst>
              <a:ext uri="{FF2B5EF4-FFF2-40B4-BE49-F238E27FC236}">
                <a16:creationId xmlns:a16="http://schemas.microsoft.com/office/drawing/2014/main" id="{2E439587-0374-4F10-982E-5C91F525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71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B283583-E87B-49B4-82F1-ECC1D00B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0" y="534093"/>
            <a:ext cx="6804058" cy="1828800"/>
          </a:xfrm>
        </p:spPr>
        <p:txBody>
          <a:bodyPr anchor="b">
            <a:noAutofit/>
          </a:bodyPr>
          <a:lstStyle/>
          <a:p>
            <a:r>
              <a:rPr lang="pt-BR" sz="2400" dirty="0">
                <a:latin typeface="+mn-lt"/>
              </a:rPr>
              <a:t>RECONHECER OS NOSSOS ESTUDANTES COMO PRODUTORES DE CONHECIMENTO.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O DIREITO A SABERES DE INTERVENÇÃO NA VIDA COTIDIANA.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CD384-B56E-4D77-95FC-9AFB7649B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0" y="2837757"/>
            <a:ext cx="6262255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2400" dirty="0"/>
              <a:t>O PENSAMENTO HEGEMÔNICO CULPA OS DESEMPREGADOS PELA FALTA DE QUALIFICAÇÃO, DE ESCOLARIZAÇÃO.</a:t>
            </a:r>
          </a:p>
          <a:p>
            <a:pPr marL="0" indent="0">
              <a:buNone/>
            </a:pPr>
            <a:r>
              <a:rPr lang="pt-BR" sz="2400" dirty="0"/>
              <a:t>QUE AO MENOS EM NOSSAS SALAS DE AULA, ESSES ESTUDANTES APRENDAM QUE NÃO SÃO CULPADOS.</a:t>
            </a:r>
          </a:p>
          <a:p>
            <a:pPr marL="0" indent="0">
              <a:buNone/>
            </a:pPr>
            <a:r>
              <a:rPr lang="pt-BR" sz="2400" dirty="0"/>
              <a:t>O DESEMPREGO É ESTRUTURAL E ESSES TRABALHADORES SÃO VITIMAS.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73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91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AE9E2A-449E-4A42-A913-891B98BC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74906"/>
            <a:ext cx="5832000" cy="2127455"/>
          </a:xfrm>
        </p:spPr>
        <p:txBody>
          <a:bodyPr anchor="b">
            <a:normAutofit/>
          </a:bodyPr>
          <a:lstStyle/>
          <a:p>
            <a:r>
              <a:rPr lang="pt-BR" sz="3400" dirty="0">
                <a:solidFill>
                  <a:schemeClr val="bg1"/>
                </a:solidFill>
                <a:latin typeface="+mn-lt"/>
              </a:rPr>
              <a:t>O que queremos ?</a:t>
            </a:r>
            <a:br>
              <a:rPr lang="pt-BR" sz="3400" dirty="0">
                <a:solidFill>
                  <a:schemeClr val="bg1"/>
                </a:solidFill>
                <a:latin typeface="+mn-lt"/>
              </a:rPr>
            </a:br>
            <a:r>
              <a:rPr lang="pt-BR" sz="3400" dirty="0">
                <a:solidFill>
                  <a:schemeClr val="bg1"/>
                </a:solidFill>
                <a:latin typeface="+mn-lt"/>
              </a:rPr>
              <a:t>O que desejamos?</a:t>
            </a:r>
            <a:br>
              <a:rPr lang="pt-BR" sz="3400" dirty="0">
                <a:solidFill>
                  <a:schemeClr val="bg1"/>
                </a:solidFill>
                <a:latin typeface="+mn-lt"/>
              </a:rPr>
            </a:br>
            <a:r>
              <a:rPr lang="pt-BR" sz="3400" dirty="0">
                <a:solidFill>
                  <a:schemeClr val="bg1"/>
                </a:solidFill>
                <a:latin typeface="+mn-lt"/>
              </a:rPr>
              <a:t>Qual o alcance de nossa prática pedagógica?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10769B-A20C-4193-98A7-3D5554EE5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3304353"/>
            <a:ext cx="5823892" cy="3553647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UMA ESCOLA QUE DIALOGUE COM O MUNDO DE NOSSOS ESTUDANTES</a:t>
            </a:r>
          </a:p>
          <a:p>
            <a:r>
              <a:rPr lang="pt-BR" sz="2400" dirty="0">
                <a:solidFill>
                  <a:schemeClr val="bg1"/>
                </a:solidFill>
              </a:rPr>
              <a:t>CURRÍCULOS TÃO FLEXÍVEIS QUANTO O VIVER DE NOSSOS ESTUDANTES</a:t>
            </a:r>
          </a:p>
          <a:p>
            <a:r>
              <a:rPr lang="pt-BR" sz="2400" dirty="0">
                <a:solidFill>
                  <a:schemeClr val="bg1"/>
                </a:solidFill>
              </a:rPr>
              <a:t>SENTIDOS EM SUAS PRÁTICAS SOCIAIS/LETRAMENTOS/ CONHECIMENTOS: SIGNIFICADOS NA VIDA COTIDIANA</a:t>
            </a: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124" name="Picture 4" descr="Ver a imagem de origem">
            <a:extLst>
              <a:ext uri="{FF2B5EF4-FFF2-40B4-BE49-F238E27FC236}">
                <a16:creationId xmlns:a16="http://schemas.microsoft.com/office/drawing/2014/main" id="{658EEC7C-D226-4A46-B820-6CC3600F4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r="19617" b="-2"/>
          <a:stretch/>
        </p:blipFill>
        <p:spPr bwMode="auto">
          <a:xfrm>
            <a:off x="5832000" y="10"/>
            <a:ext cx="3184061" cy="308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er a imagem de origem">
            <a:extLst>
              <a:ext uri="{FF2B5EF4-FFF2-40B4-BE49-F238E27FC236}">
                <a16:creationId xmlns:a16="http://schemas.microsoft.com/office/drawing/2014/main" id="{F4144209-1D01-4A11-B915-C01AAD28D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7" r="18271" b="-2"/>
          <a:stretch/>
        </p:blipFill>
        <p:spPr bwMode="auto">
          <a:xfrm>
            <a:off x="9007941" y="3"/>
            <a:ext cx="3184061" cy="30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36CD41D-C585-4454-83B6-14E79B16D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34217" b="-2"/>
          <a:stretch/>
        </p:blipFill>
        <p:spPr bwMode="auto">
          <a:xfrm>
            <a:off x="9007941" y="3089540"/>
            <a:ext cx="3184059" cy="37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8BBA512-6CAC-434D-B3C3-F4423002B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11493" b="-3"/>
          <a:stretch/>
        </p:blipFill>
        <p:spPr bwMode="auto">
          <a:xfrm>
            <a:off x="5832001" y="3077010"/>
            <a:ext cx="3184053" cy="378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1" name="Straight Connector 192">
            <a:extLst>
              <a:ext uri="{FF2B5EF4-FFF2-40B4-BE49-F238E27FC236}">
                <a16:creationId xmlns:a16="http://schemas.microsoft.com/office/drawing/2014/main" id="{69F8E77D-EF61-4552-BF91-E9050C9B9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07949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Straight Connector 193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32000" y="3077010"/>
            <a:ext cx="636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9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5EFBE-17D5-4228-B37A-24F428D9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E, aí! O Senhor vai continuar estudando?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9BAA3-8E78-452E-8F78-F4E7F752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Ah, quero </a:t>
            </a:r>
            <a:r>
              <a:rPr lang="pt-BR" dirty="0" err="1"/>
              <a:t>aprendê</a:t>
            </a:r>
            <a:r>
              <a:rPr lang="pt-BR" dirty="0"/>
              <a:t> mais um cadinho, </a:t>
            </a:r>
            <a:r>
              <a:rPr lang="pt-BR" dirty="0" err="1"/>
              <a:t>sabê</a:t>
            </a:r>
            <a:r>
              <a:rPr lang="pt-BR" dirty="0"/>
              <a:t> mais um cadinho.</a:t>
            </a:r>
          </a:p>
          <a:p>
            <a:r>
              <a:rPr lang="pt-BR" dirty="0"/>
              <a:t>A professora me </a:t>
            </a:r>
            <a:r>
              <a:rPr lang="pt-BR" dirty="0" err="1"/>
              <a:t>ligô</a:t>
            </a:r>
            <a:r>
              <a:rPr lang="pt-BR" dirty="0"/>
              <a:t> sobre esse negócio.... Esqueci o nome.</a:t>
            </a:r>
          </a:p>
          <a:p>
            <a:r>
              <a:rPr lang="pt-BR" dirty="0"/>
              <a:t>As atividades?</a:t>
            </a:r>
          </a:p>
          <a:p>
            <a:r>
              <a:rPr lang="pt-BR" dirty="0"/>
              <a:t>Isso, isso aí </a:t>
            </a:r>
            <a:r>
              <a:rPr lang="pt-BR" dirty="0" err="1"/>
              <a:t>mesmu</a:t>
            </a:r>
            <a:r>
              <a:rPr lang="pt-BR" dirty="0"/>
              <a:t>.</a:t>
            </a:r>
          </a:p>
          <a:p>
            <a:r>
              <a:rPr lang="pt-BR" dirty="0"/>
              <a:t>Eu vô continua e </a:t>
            </a:r>
            <a:r>
              <a:rPr lang="pt-BR" dirty="0" err="1"/>
              <a:t>vamu</a:t>
            </a:r>
            <a:r>
              <a:rPr lang="pt-BR" dirty="0"/>
              <a:t> vê se esse negócio vai dá </a:t>
            </a:r>
            <a:r>
              <a:rPr lang="pt-BR" dirty="0" err="1"/>
              <a:t>certu</a:t>
            </a:r>
            <a:r>
              <a:rPr lang="pt-BR" dirty="0"/>
              <a:t>.</a:t>
            </a:r>
          </a:p>
          <a:p>
            <a:r>
              <a:rPr lang="pt-BR" dirty="0"/>
              <a:t>Ah, então você continua acreditando?</a:t>
            </a:r>
          </a:p>
          <a:p>
            <a:r>
              <a:rPr lang="pt-BR" dirty="0" err="1"/>
              <a:t>Acreditá</a:t>
            </a:r>
            <a:r>
              <a:rPr lang="pt-BR" dirty="0"/>
              <a:t> eu </a:t>
            </a:r>
            <a:r>
              <a:rPr lang="pt-BR" dirty="0" err="1"/>
              <a:t>nun</a:t>
            </a:r>
            <a:r>
              <a:rPr lang="pt-BR" dirty="0"/>
              <a:t> sei mas </a:t>
            </a:r>
            <a:r>
              <a:rPr lang="pt-BR" dirty="0" err="1"/>
              <a:t>vamu</a:t>
            </a:r>
            <a:r>
              <a:rPr lang="pt-BR" dirty="0"/>
              <a:t> </a:t>
            </a:r>
            <a:r>
              <a:rPr lang="pt-BR" dirty="0" err="1"/>
              <a:t>tê</a:t>
            </a:r>
            <a:r>
              <a:rPr lang="pt-BR" dirty="0"/>
              <a:t> fé e luta, né, quem </a:t>
            </a:r>
            <a:r>
              <a:rPr lang="pt-BR" dirty="0" err="1"/>
              <a:t>sabi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5598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Cada um lê com os olhos que tem. E interpreta a partir de onde os pés pisam.</vt:lpstr>
      <vt:lpstr>Percursos dos sujeitos da EJA</vt:lpstr>
      <vt:lpstr>                         CARTOGRAFIA DOS ESPAÇOS PERCORRIDOS PROCESSOS JÁ VIVIDOS DE SOBREVIVÊNCIA:     MORADIA DE FAVOR ETINERÂNCIA DE TRABALHO ESCOLA DESEMPREGO FOME ESSA HISTÓRIA É CONHECIMENTO </vt:lpstr>
      <vt:lpstr>PEDAGOGIAS DOS OPRIMIDOS: como os estudantes pensam-se, sabem-se, inquietam-se para saber mais de si, de seu lugar no mundo, nas relações sociais.</vt:lpstr>
      <vt:lpstr>Apresentação do PowerPoint</vt:lpstr>
      <vt:lpstr>EXPERIÊNCIAS</vt:lpstr>
      <vt:lpstr>RECONHECER OS NOSSOS ESTUDANTES COMO PRODUTORES DE CONHECIMENTO. O DIREITO A SABERES DE INTERVENÇÃO NA VIDA COTIDIANA.</vt:lpstr>
      <vt:lpstr>O que queremos ? O que desejamos? Qual o alcance de nossa prática pedagógica?</vt:lpstr>
      <vt:lpstr>E, aí! O Senhor vai continuar estudando?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Cada um lê com os olhos que tem. E interpreta a partir de onde os pés pisam.(Leonardo Boff)</dc:title>
  <dc:creator>Eliana Sarreta</dc:creator>
  <cp:lastModifiedBy>USER</cp:lastModifiedBy>
  <cp:revision>4</cp:revision>
  <dcterms:created xsi:type="dcterms:W3CDTF">2020-07-28T15:51:30Z</dcterms:created>
  <dcterms:modified xsi:type="dcterms:W3CDTF">2021-02-02T13:03:56Z</dcterms:modified>
</cp:coreProperties>
</file>